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1" r:id="rId3"/>
    <p:sldId id="262" r:id="rId4"/>
    <p:sldId id="258" r:id="rId5"/>
    <p:sldId id="256" r:id="rId6"/>
    <p:sldId id="257" r:id="rId7"/>
    <p:sldId id="259" r:id="rId8"/>
    <p:sldId id="260" r:id="rId9"/>
    <p:sldId id="265" r:id="rId10"/>
    <p:sldId id="270" r:id="rId11"/>
    <p:sldId id="269" r:id="rId12"/>
    <p:sldId id="267" r:id="rId13"/>
    <p:sldId id="271" r:id="rId14"/>
    <p:sldId id="266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1B1D6-30A0-4C32-992C-18D356309069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8B5AD-E9CA-4E49-ADDC-D12344940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00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8B5AD-E9CA-4E49-ADDC-D12344940A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76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444" y="0"/>
            <a:ext cx="9200444" cy="691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4300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/>
              <a:t>SUPR E-</a:t>
            </a:r>
            <a:r>
              <a:rPr lang="en-US" sz="6000" b="1" dirty="0" err="1" smtClean="0"/>
              <a:t>Harv</a:t>
            </a:r>
            <a:r>
              <a:rPr lang="en-US" sz="6000" b="1" dirty="0" smtClean="0"/>
              <a:t> </a:t>
            </a:r>
            <a:br>
              <a:rPr lang="en-US" sz="6000" b="1" dirty="0" smtClean="0"/>
            </a:br>
            <a:r>
              <a:rPr lang="en-US" sz="6000" b="1" dirty="0" smtClean="0"/>
              <a:t>Model Simulations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58236"/>
            <a:ext cx="6400800" cy="1752600"/>
          </a:xfrm>
        </p:spPr>
        <p:txBody>
          <a:bodyPr>
            <a:normAutofit lnSpcReduction="10000"/>
          </a:bodyPr>
          <a:lstStyle/>
          <a:p>
            <a:pPr algn="l"/>
            <a:endParaRPr lang="en-US" sz="2400" dirty="0" smtClean="0"/>
          </a:p>
          <a:p>
            <a:pPr algn="l"/>
            <a:r>
              <a:rPr lang="en-US" sz="2400" dirty="0" err="1" smtClean="0"/>
              <a:t>Chuhong</a:t>
            </a:r>
            <a:r>
              <a:rPr lang="en-US" sz="2400" dirty="0" smtClean="0"/>
              <a:t> </a:t>
            </a:r>
            <a:r>
              <a:rPr lang="en-US" sz="2400" dirty="0" err="1"/>
              <a:t>Duan</a:t>
            </a:r>
            <a:endParaRPr lang="en-US" sz="2400" dirty="0"/>
          </a:p>
          <a:p>
            <a:pPr algn="l"/>
            <a:r>
              <a:rPr lang="en-US" sz="2400" dirty="0"/>
              <a:t>ECE Department, University of Virginia</a:t>
            </a:r>
          </a:p>
          <a:p>
            <a:pPr algn="l"/>
            <a:r>
              <a:rPr lang="en-US" sz="2400" dirty="0" smtClean="0"/>
              <a:t>07/31/2012</a:t>
            </a:r>
            <a:endParaRPr lang="en-US" sz="2400" dirty="0"/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16" y="2812452"/>
            <a:ext cx="3772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Input read from </a:t>
            </a:r>
            <a:r>
              <a:rPr lang="en-US" sz="1200" dirty="0" err="1" smtClean="0"/>
              <a:t>csv</a:t>
            </a:r>
            <a:r>
              <a:rPr lang="en-US" sz="1200" dirty="0" smtClean="0"/>
              <a:t> file: harvester_data.csv (SUPR -&gt; CSV)</a:t>
            </a:r>
            <a:endParaRPr lang="en-US" sz="1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3276600"/>
            <a:ext cx="8077200" cy="3352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Simulation Parameters and Conditions:</a:t>
            </a:r>
            <a:r>
              <a:rPr lang="en-US" sz="1600" dirty="0"/>
              <a:t>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(can be changed from user-input interface)</a:t>
            </a:r>
          </a:p>
          <a:p>
            <a:r>
              <a:rPr lang="en-US" sz="1600" dirty="0"/>
              <a:t>Processing frequency: </a:t>
            </a:r>
            <a:r>
              <a:rPr lang="en-US" sz="1600" dirty="0" smtClean="0"/>
              <a:t>200kHZ (</a:t>
            </a:r>
            <a:r>
              <a:rPr lang="en-US" sz="1600" dirty="0" err="1" smtClean="0"/>
              <a:t>Tsample</a:t>
            </a:r>
            <a:r>
              <a:rPr lang="en-US" sz="1600" dirty="0" smtClean="0"/>
              <a:t> = 5 us)</a:t>
            </a:r>
          </a:p>
          <a:p>
            <a:r>
              <a:rPr lang="en-US" sz="1600" dirty="0" smtClean="0"/>
              <a:t>Number of samples: 6050 (0.035s)</a:t>
            </a:r>
          </a:p>
          <a:p>
            <a:r>
              <a:rPr lang="en-US" sz="1600" dirty="0" smtClean="0"/>
              <a:t>Boost converter switch 1 on time = switch 2 on time = idle time = 3*</a:t>
            </a:r>
            <a:r>
              <a:rPr lang="en-US" sz="1600" dirty="0" err="1" smtClean="0"/>
              <a:t>Tsample</a:t>
            </a:r>
            <a:endParaRPr lang="en-US" sz="1600" dirty="0" smtClean="0"/>
          </a:p>
          <a:p>
            <a:r>
              <a:rPr lang="en-US" sz="1600" dirty="0" smtClean="0"/>
              <a:t>Boost converter inductance: 47 </a:t>
            </a:r>
            <a:r>
              <a:rPr lang="en-US" sz="1600" dirty="0" err="1" smtClean="0"/>
              <a:t>uH</a:t>
            </a:r>
            <a:endParaRPr lang="en-US" sz="1600" dirty="0" smtClean="0"/>
          </a:p>
          <a:p>
            <a:r>
              <a:rPr lang="en-US" sz="1600" dirty="0" smtClean="0"/>
              <a:t>Assuming TEG voltage is constant (0.005 V over time)</a:t>
            </a:r>
          </a:p>
          <a:p>
            <a:r>
              <a:rPr lang="en-US" sz="1600" dirty="0" smtClean="0"/>
              <a:t>Node threshold voltage = clamp voltage = 1.35V</a:t>
            </a:r>
          </a:p>
          <a:p>
            <a:r>
              <a:rPr lang="en-US" sz="1600" dirty="0" smtClean="0"/>
              <a:t>Initial battery voltage = 1 V / 1.35 V</a:t>
            </a:r>
          </a:p>
          <a:p>
            <a:r>
              <a:rPr lang="en-US" sz="1600" dirty="0" smtClean="0"/>
              <a:t>Polarization constant = 0.0014 Ohms</a:t>
            </a:r>
          </a:p>
          <a:p>
            <a:r>
              <a:rPr lang="en-US" sz="1600" dirty="0" smtClean="0"/>
              <a:t>Exponential voltage = 0.111 V</a:t>
            </a:r>
          </a:p>
          <a:p>
            <a:r>
              <a:rPr lang="en-US" sz="1600" dirty="0" smtClean="0"/>
              <a:t>Exponential capacity = 2.307 As</a:t>
            </a:r>
          </a:p>
          <a:p>
            <a:r>
              <a:rPr lang="en-US" sz="1600" dirty="0" smtClean="0"/>
              <a:t>Maximum battery capacity = 0.72 As</a:t>
            </a:r>
          </a:p>
          <a:p>
            <a:r>
              <a:rPr lang="en-US" sz="1600" dirty="0" smtClean="0"/>
              <a:t>Battery internal resistance = 0.002 Ohms</a:t>
            </a:r>
          </a:p>
          <a:p>
            <a:r>
              <a:rPr lang="en-US" sz="1600" dirty="0" smtClean="0"/>
              <a:t>Initial state of charge  = 25% / 100%</a:t>
            </a:r>
          </a:p>
          <a:p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396463" y="2358122"/>
            <a:ext cx="132279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Block in SUPR</a:t>
            </a:r>
            <a:endParaRPr lang="en-US" sz="16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28" y="297873"/>
            <a:ext cx="3538069" cy="20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0"/>
            <a:ext cx="5085174" cy="250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76800" y="2329133"/>
            <a:ext cx="1657505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Simulation Model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10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00" y="1295400"/>
            <a:ext cx="6790676" cy="256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276" y="3962400"/>
            <a:ext cx="6697324" cy="261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200" y="4067566"/>
            <a:ext cx="118167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Zoomed in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7970" y="304800"/>
            <a:ext cx="7097306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Battery Voltage Over Time (charging only)</a:t>
            </a:r>
            <a:br>
              <a:rPr lang="en-US" sz="2800" dirty="0" smtClean="0"/>
            </a:br>
            <a:r>
              <a:rPr lang="en-US" sz="1800" dirty="0" smtClean="0"/>
              <a:t>Initial Voltage = 1V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64304" y="1524001"/>
            <a:ext cx="5189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I</a:t>
            </a:r>
            <a:r>
              <a:rPr lang="en-US" sz="1600" dirty="0" smtClean="0">
                <a:solidFill>
                  <a:schemeClr val="accent2"/>
                </a:solidFill>
              </a:rPr>
              <a:t>nitial voltage is less than the threshold voltage (1.35V)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0.035 s of simulation charges the battery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very slowly – load is not turned on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during simulation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Longer simulation time required</a:t>
            </a:r>
          </a:p>
          <a:p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785630" y="3093661"/>
            <a:ext cx="230205" cy="45186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47631" y="4689028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Small ripple due to boost converter current switching 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828890" y="5271539"/>
            <a:ext cx="115101" cy="27564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30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607" y="3733800"/>
            <a:ext cx="6507228" cy="2667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99" y="1146796"/>
            <a:ext cx="6213044" cy="2521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097306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Battery Voltage Over Time (charging and discharging)</a:t>
            </a:r>
            <a:br>
              <a:rPr lang="en-US" sz="2800" dirty="0" smtClean="0"/>
            </a:br>
            <a:r>
              <a:rPr lang="en-US" sz="1800" dirty="0" smtClean="0"/>
              <a:t>Initial Voltage = 1.35V,  no </a:t>
            </a:r>
            <a:r>
              <a:rPr lang="en-US" sz="1800" dirty="0" err="1" smtClean="0"/>
              <a:t>Vclamp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4097469"/>
            <a:ext cx="12012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Assume fully charged initially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14400" y="4953000"/>
            <a:ext cx="504846" cy="4080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5883" y="3542281"/>
            <a:ext cx="2286000" cy="206210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Although battery takes a long time to charge, the output voltage is a lot more stable when the same amount of current is drawn as the one drawn from the capacitor storage model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10876" y="4097468"/>
            <a:ext cx="342900" cy="2812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0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097" y="3657600"/>
            <a:ext cx="6534307" cy="283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182" y="1066800"/>
            <a:ext cx="6184139" cy="256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72994" y="76200"/>
            <a:ext cx="7097306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Battery Voltage Over Time (discharging)</a:t>
            </a:r>
            <a:br>
              <a:rPr lang="en-US" sz="2800" dirty="0" smtClean="0"/>
            </a:br>
            <a:r>
              <a:rPr lang="en-US" sz="1800" dirty="0" smtClean="0"/>
              <a:t>Initial Voltage = 1.35V,  no </a:t>
            </a:r>
            <a:r>
              <a:rPr lang="en-US" sz="1800" dirty="0" err="1" smtClean="0"/>
              <a:t>Vclamp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8890" y="1086954"/>
            <a:ext cx="12012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0.1mA more current drawn each time step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35975" y="2303331"/>
            <a:ext cx="504846" cy="4080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80153" y="4343400"/>
            <a:ext cx="2054251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Output voltage decays steadily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672807" y="4929959"/>
            <a:ext cx="304800" cy="2893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04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78" y="352777"/>
            <a:ext cx="8915400" cy="1828800"/>
          </a:xfrm>
        </p:spPr>
        <p:txBody>
          <a:bodyPr/>
          <a:lstStyle/>
          <a:p>
            <a:r>
              <a:rPr lang="en-US" b="1" dirty="0"/>
              <a:t>DC-DC Converter </a:t>
            </a:r>
            <a:r>
              <a:rPr lang="en-US" b="1" dirty="0" smtClean="0"/>
              <a:t>Efficiency </a:t>
            </a:r>
            <a:r>
              <a:rPr lang="en-US" b="1" dirty="0"/>
              <a:t>Profile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133600"/>
            <a:ext cx="3886200" cy="199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676400" y="4410783"/>
            <a:ext cx="6172200" cy="17513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/>
              <a:t>Blocks being tested: DC-DC Converter </a:t>
            </a:r>
            <a:endParaRPr lang="en-US" i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Vary </a:t>
            </a:r>
            <a:r>
              <a:rPr lang="en-US" dirty="0"/>
              <a:t>load current </a:t>
            </a:r>
            <a:r>
              <a:rPr lang="en-US" dirty="0" err="1"/>
              <a:t>I_load</a:t>
            </a:r>
            <a:r>
              <a:rPr lang="en-US" dirty="0"/>
              <a:t> </a:t>
            </a: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Vary </a:t>
            </a:r>
            <a:r>
              <a:rPr lang="en-US" dirty="0"/>
              <a:t>desired output </a:t>
            </a:r>
            <a:r>
              <a:rPr lang="en-US" dirty="0" smtClean="0"/>
              <a:t>voltage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/>
              <a:t>Plot efficiency </a:t>
            </a:r>
            <a:r>
              <a:rPr lang="en-US" dirty="0" err="1"/>
              <a:t>vs</a:t>
            </a:r>
            <a:r>
              <a:rPr lang="en-US" dirty="0"/>
              <a:t> parameters </a:t>
            </a:r>
            <a:r>
              <a:rPr lang="en-US" dirty="0" smtClean="0"/>
              <a:t>above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4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9461" y="2843626"/>
            <a:ext cx="3181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Input read from </a:t>
            </a:r>
            <a:r>
              <a:rPr lang="en-US" sz="1200" dirty="0" err="1" smtClean="0"/>
              <a:t>csv</a:t>
            </a:r>
            <a:r>
              <a:rPr lang="en-US" sz="1200" dirty="0" smtClean="0"/>
              <a:t> file: DCDC.csv (SUPR -&gt; CSV)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18913" y="2474238"/>
            <a:ext cx="132279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Block in SUPR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837172" y="2473898"/>
            <a:ext cx="1657505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Simulation Model</a:t>
            </a:r>
            <a:endParaRPr lang="en-US" sz="16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225742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2281"/>
            <a:ext cx="3493309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762000" y="3429000"/>
            <a:ext cx="8077200" cy="335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Simulation Parameters and Conditions:</a:t>
            </a:r>
            <a:r>
              <a:rPr lang="en-US" sz="1600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(can be changed from user-input interface)</a:t>
            </a:r>
          </a:p>
          <a:p>
            <a:r>
              <a:rPr lang="en-US" sz="1600" dirty="0" err="1" smtClean="0"/>
              <a:t>Aatmesh’s</a:t>
            </a:r>
            <a:r>
              <a:rPr lang="en-US" sz="1600" dirty="0" smtClean="0"/>
              <a:t> Internal Report Module</a:t>
            </a:r>
          </a:p>
          <a:p>
            <a:r>
              <a:rPr lang="en-US" sz="1600" dirty="0" smtClean="0"/>
              <a:t>Processing frequency: 200kHZ (</a:t>
            </a:r>
            <a:r>
              <a:rPr lang="en-US" sz="1600" dirty="0" err="1" smtClean="0"/>
              <a:t>Tsample</a:t>
            </a:r>
            <a:r>
              <a:rPr lang="en-US" sz="1600" dirty="0" smtClean="0"/>
              <a:t> = 5 us)</a:t>
            </a:r>
          </a:p>
          <a:p>
            <a:r>
              <a:rPr lang="en-US" sz="1600" dirty="0" smtClean="0"/>
              <a:t>Rated current Io = 20uA</a:t>
            </a:r>
          </a:p>
          <a:p>
            <a:r>
              <a:rPr lang="en-US" sz="1600" dirty="0" smtClean="0"/>
              <a:t>Maximum output voltage = 1.35V</a:t>
            </a:r>
          </a:p>
          <a:p>
            <a:r>
              <a:rPr lang="en-US" sz="1600" dirty="0" smtClean="0"/>
              <a:t>Minimum output voltage = 1.1 V</a:t>
            </a:r>
          </a:p>
          <a:p>
            <a:r>
              <a:rPr lang="en-US" sz="1600" dirty="0" smtClean="0"/>
              <a:t>Maximum efficiency: 80%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5422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29000"/>
            <a:ext cx="7315200" cy="316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425" y="1371600"/>
            <a:ext cx="3203575" cy="1928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097306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DC-DC Conversion Efficiency </a:t>
            </a:r>
            <a:br>
              <a:rPr lang="en-US" sz="2800" dirty="0" smtClean="0"/>
            </a:br>
            <a:r>
              <a:rPr lang="en-US" sz="2800" dirty="0" err="1" smtClean="0"/>
              <a:t>vs</a:t>
            </a:r>
            <a:r>
              <a:rPr lang="en-US" sz="2800" dirty="0" smtClean="0"/>
              <a:t> Changing Load Current </a:t>
            </a:r>
            <a:r>
              <a:rPr lang="en-US" sz="1800" dirty="0" smtClean="0"/>
              <a:t>(with VDD constant)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154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199"/>
            <a:ext cx="7467600" cy="299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61" y="1241241"/>
            <a:ext cx="3408339" cy="217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097306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DC-DC Conversion Efficiency </a:t>
            </a:r>
            <a:br>
              <a:rPr lang="en-US" sz="2800" dirty="0" smtClean="0"/>
            </a:br>
            <a:r>
              <a:rPr lang="en-US" sz="2800" dirty="0" err="1" smtClean="0"/>
              <a:t>vs</a:t>
            </a:r>
            <a:r>
              <a:rPr lang="en-US" sz="2800" dirty="0" smtClean="0"/>
              <a:t> Changing Output Voltage </a:t>
            </a:r>
            <a:r>
              <a:rPr lang="en-US" sz="1800" dirty="0" smtClean="0"/>
              <a:t>(with </a:t>
            </a:r>
            <a:r>
              <a:rPr lang="en-US" sz="1800" dirty="0" err="1" smtClean="0"/>
              <a:t>I_load</a:t>
            </a:r>
            <a:r>
              <a:rPr lang="en-US" sz="1800" dirty="0" smtClean="0"/>
              <a:t> constant)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4913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56" y="3048000"/>
            <a:ext cx="7298826" cy="309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097306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DC-DC Conversion Efficiency </a:t>
            </a:r>
            <a:br>
              <a:rPr lang="en-US" sz="2800" dirty="0" smtClean="0"/>
            </a:br>
            <a:r>
              <a:rPr lang="en-US" sz="2800" dirty="0" err="1" smtClean="0"/>
              <a:t>vs</a:t>
            </a:r>
            <a:r>
              <a:rPr lang="en-US" sz="2800" dirty="0" smtClean="0"/>
              <a:t> Changing Load Current and VDD</a:t>
            </a:r>
            <a:endParaRPr lang="en-US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6324600" cy="12192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model is capable of finding the efficiency of the DC-DC Converter at any combinations of VDD and </a:t>
            </a:r>
            <a:r>
              <a:rPr lang="en-US" sz="1600" dirty="0" err="1" smtClean="0"/>
              <a:t>I_load</a:t>
            </a:r>
            <a:endParaRPr lang="en-US" sz="1600" dirty="0" smtClean="0"/>
          </a:p>
          <a:p>
            <a:r>
              <a:rPr lang="en-US" sz="1600" dirty="0" smtClean="0"/>
              <a:t>Following graph combines the first two cases and plots efficiencies over simulation time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568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229" y="381000"/>
            <a:ext cx="7772400" cy="1470025"/>
          </a:xfrm>
        </p:spPr>
        <p:txBody>
          <a:bodyPr/>
          <a:lstStyle/>
          <a:p>
            <a:r>
              <a:rPr lang="en-US" b="1" dirty="0" smtClean="0"/>
              <a:t>Storage </a:t>
            </a:r>
            <a:r>
              <a:rPr lang="en-US" b="1" dirty="0"/>
              <a:t>Node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Output </a:t>
            </a:r>
            <a:r>
              <a:rPr lang="en-US" b="1" dirty="0"/>
              <a:t>Voltage Profile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41960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i="1" dirty="0"/>
              <a:t>Blocks being tested: TEG, Boost Converter &amp; </a:t>
            </a:r>
            <a:r>
              <a:rPr lang="en-US" i="1" dirty="0" smtClean="0"/>
              <a:t>Storage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•    Vary TEG harvested voltage over  time (hardware)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•    Vary load current over time (power being drawn by the load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/>
              <a:t>•</a:t>
            </a:r>
            <a:r>
              <a:rPr lang="en-US" dirty="0"/>
              <a:t>    Plot different output voltage </a:t>
            </a:r>
            <a:r>
              <a:rPr lang="en-US" dirty="0" err="1"/>
              <a:t>vs</a:t>
            </a:r>
            <a:r>
              <a:rPr lang="en-US" dirty="0"/>
              <a:t> time profiles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9799"/>
            <a:ext cx="3594459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2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4572836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450"/>
            <a:ext cx="4723147" cy="251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866" y="2843626"/>
            <a:ext cx="3772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Input read from </a:t>
            </a:r>
            <a:r>
              <a:rPr lang="en-US" sz="1200" dirty="0" err="1" smtClean="0"/>
              <a:t>csv</a:t>
            </a:r>
            <a:r>
              <a:rPr lang="en-US" sz="1200" dirty="0" smtClean="0"/>
              <a:t> file: harvester_data.csv (SUPR -&gt; CSV)</a:t>
            </a:r>
            <a:endParaRPr lang="en-US" sz="1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3276600"/>
            <a:ext cx="84582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Simulation Parameters and Conditions:</a:t>
            </a:r>
            <a:r>
              <a:rPr lang="en-US" sz="1600" dirty="0"/>
              <a:t>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(can be changed from user-input interface)</a:t>
            </a:r>
          </a:p>
          <a:p>
            <a:r>
              <a:rPr lang="en-US" sz="1600" dirty="0"/>
              <a:t>Processing frequency: </a:t>
            </a:r>
            <a:r>
              <a:rPr lang="en-US" sz="1600" dirty="0" smtClean="0"/>
              <a:t>200kHZ (</a:t>
            </a:r>
            <a:r>
              <a:rPr lang="en-US" sz="1600" dirty="0" err="1" smtClean="0"/>
              <a:t>Tsample</a:t>
            </a:r>
            <a:r>
              <a:rPr lang="en-US" sz="1600" dirty="0" smtClean="0"/>
              <a:t> = 5 us)</a:t>
            </a:r>
          </a:p>
          <a:p>
            <a:r>
              <a:rPr lang="en-US" sz="1600" dirty="0" smtClean="0"/>
              <a:t>Number of samples: 6050 (0.035s)</a:t>
            </a:r>
          </a:p>
          <a:p>
            <a:r>
              <a:rPr lang="en-US" sz="1600" dirty="0" smtClean="0"/>
              <a:t>Boost converter switch 1 on time = switch 2 on time = idle time = 3*</a:t>
            </a:r>
            <a:r>
              <a:rPr lang="en-US" sz="1600" dirty="0" err="1" smtClean="0"/>
              <a:t>Tsample</a:t>
            </a:r>
            <a:endParaRPr lang="en-US" sz="1600" dirty="0" smtClean="0"/>
          </a:p>
          <a:p>
            <a:r>
              <a:rPr lang="en-US" sz="1600" dirty="0" smtClean="0"/>
              <a:t>Boost converter inductance: 47 </a:t>
            </a:r>
            <a:r>
              <a:rPr lang="en-US" sz="1600" dirty="0" err="1" smtClean="0"/>
              <a:t>uH</a:t>
            </a:r>
            <a:endParaRPr lang="en-US" sz="1600" dirty="0" smtClean="0"/>
          </a:p>
          <a:p>
            <a:r>
              <a:rPr lang="en-US" sz="1600" dirty="0" smtClean="0"/>
              <a:t>Storage capacitor : 47nF</a:t>
            </a:r>
          </a:p>
          <a:p>
            <a:r>
              <a:rPr lang="en-US" sz="1600" dirty="0" smtClean="0"/>
              <a:t>Assuming TEG voltage is constant (0.005 V over time)</a:t>
            </a:r>
          </a:p>
          <a:p>
            <a:r>
              <a:rPr lang="en-US" sz="1600" dirty="0" smtClean="0"/>
              <a:t>Node threshold voltage = clamp voltage = 1.35V</a:t>
            </a:r>
          </a:p>
          <a:p>
            <a:r>
              <a:rPr lang="en-US" sz="1600" dirty="0" smtClean="0"/>
              <a:t>Start-up voltage = 600mV</a:t>
            </a:r>
          </a:p>
          <a:p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18913" y="2474238"/>
            <a:ext cx="132279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Block in SUPR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837172" y="2473898"/>
            <a:ext cx="1657505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Simulation Model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831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6858000" cy="291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86200"/>
            <a:ext cx="6934200" cy="264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70104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Boost Converter Output Current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714791" y="3866496"/>
            <a:ext cx="118167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Zoomed 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817" y="6279491"/>
            <a:ext cx="464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Boost converter output current is only greater than 0 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when switch 2 is on &amp; switch 1 is off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393571" y="6019800"/>
            <a:ext cx="282829" cy="2527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2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67" y="1008598"/>
            <a:ext cx="657153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571" y="3726410"/>
            <a:ext cx="6712133" cy="263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609600" y="228600"/>
            <a:ext cx="7010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Load Current Draw from Storage Capacitor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272564"/>
            <a:ext cx="3855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In simulation, load current is pushed back: 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load is turned on when </a:t>
            </a:r>
            <a:r>
              <a:rPr lang="en-US" sz="1600" dirty="0" err="1" smtClean="0">
                <a:solidFill>
                  <a:schemeClr val="accent2"/>
                </a:solidFill>
              </a:rPr>
              <a:t>Vcap</a:t>
            </a:r>
            <a:r>
              <a:rPr lang="en-US" sz="1600" dirty="0" smtClean="0">
                <a:solidFill>
                  <a:schemeClr val="accent2"/>
                </a:solidFill>
              </a:rPr>
              <a:t> &gt; = </a:t>
            </a:r>
            <a:r>
              <a:rPr lang="en-US" sz="1600" dirty="0" err="1" smtClean="0">
                <a:solidFill>
                  <a:schemeClr val="accent2"/>
                </a:solidFill>
              </a:rPr>
              <a:t>Vthreshold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93571" y="6172200"/>
            <a:ext cx="228600" cy="1003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869369"/>
            <a:ext cx="2947345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Load current constructed in excel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867400" y="3670925"/>
            <a:ext cx="3129255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Load current in Simulink Simulation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23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83" y="846387"/>
            <a:ext cx="7019217" cy="263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99" y="3509909"/>
            <a:ext cx="7095417" cy="305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54289"/>
            <a:ext cx="7696200" cy="693987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Adjusted Load Current and Corresponding Node Voltage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5967" y="5766539"/>
            <a:ext cx="183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Mode 1 : 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charging cap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012571" y="5877791"/>
            <a:ext cx="228600" cy="1003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0" y="5325033"/>
            <a:ext cx="183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37E9"/>
                </a:solidFill>
              </a:rPr>
              <a:t>Mode 2 : </a:t>
            </a:r>
          </a:p>
          <a:p>
            <a:r>
              <a:rPr lang="en-US" sz="1600" dirty="0" smtClean="0">
                <a:solidFill>
                  <a:srgbClr val="1F37E9"/>
                </a:solidFill>
              </a:rPr>
              <a:t>Turn on load once </a:t>
            </a:r>
            <a:r>
              <a:rPr lang="en-US" sz="1600" dirty="0" err="1" smtClean="0">
                <a:solidFill>
                  <a:srgbClr val="1F37E9"/>
                </a:solidFill>
              </a:rPr>
              <a:t>Vc</a:t>
            </a:r>
            <a:r>
              <a:rPr lang="en-US" sz="1600" dirty="0" smtClean="0">
                <a:solidFill>
                  <a:srgbClr val="1F37E9"/>
                </a:solidFill>
              </a:rPr>
              <a:t> = 1.35V</a:t>
            </a:r>
            <a:endParaRPr lang="en-US" sz="1600" dirty="0">
              <a:solidFill>
                <a:srgbClr val="1F37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5392"/>
            <a:ext cx="8153400" cy="348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2726" y="228600"/>
            <a:ext cx="70104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Boost Converter Conversion Efficiency Profile</a:t>
            </a:r>
            <a:endParaRPr lang="en-US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6324600" cy="1219200"/>
          </a:xfrm>
        </p:spPr>
        <p:txBody>
          <a:bodyPr>
            <a:normAutofit fontScale="92500" lnSpcReduction="20000"/>
          </a:bodyPr>
          <a:lstStyle/>
          <a:p>
            <a:r>
              <a:rPr lang="en-US" sz="1600" dirty="0" smtClean="0"/>
              <a:t>Impulses: due to BC input current zero switching and fast processing rate (6050 samples)</a:t>
            </a:r>
          </a:p>
          <a:p>
            <a:r>
              <a:rPr lang="en-US" sz="1600" dirty="0" smtClean="0"/>
              <a:t>Envelope indicates conversion efficiencies over time when </a:t>
            </a:r>
            <a:r>
              <a:rPr lang="en-US" sz="1600" dirty="0" err="1" smtClean="0"/>
              <a:t>Ibc</a:t>
            </a:r>
            <a:r>
              <a:rPr lang="en-US" sz="1600" dirty="0" smtClean="0"/>
              <a:t> is not 0</a:t>
            </a:r>
          </a:p>
          <a:p>
            <a:r>
              <a:rPr lang="en-US" sz="1600" dirty="0" smtClean="0"/>
              <a:t>28.7% - 43.09% over time</a:t>
            </a:r>
          </a:p>
          <a:p>
            <a:r>
              <a:rPr lang="en-US" sz="1600" dirty="0" smtClean="0"/>
              <a:t>Larger the output voltage is, higher the efficiency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3254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6749053" cy="247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1379" y="304800"/>
            <a:ext cx="7097306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Energy (J) on Capacitor &amp;</a:t>
            </a:r>
            <a:br>
              <a:rPr lang="en-US" sz="2800" dirty="0" smtClean="0"/>
            </a:br>
            <a:r>
              <a:rPr lang="en-US" sz="2800" dirty="0" smtClean="0"/>
              <a:t>Instantaneous Power(W) Supplied to Cap Over </a:t>
            </a:r>
            <a:r>
              <a:rPr lang="en-US" sz="2800" dirty="0"/>
              <a:t>Time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52" y="3708156"/>
            <a:ext cx="7119347" cy="291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324600" y="3962400"/>
            <a:ext cx="2743200" cy="1371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1600" dirty="0" smtClean="0"/>
              <a:t>Average Power to Cap:</a:t>
            </a:r>
          </a:p>
          <a:p>
            <a:pPr marL="0" indent="0">
              <a:buNone/>
            </a:pPr>
            <a:r>
              <a:rPr lang="en-US" sz="1600" dirty="0" smtClean="0"/>
              <a:t>                    60 .05 </a:t>
            </a:r>
            <a:r>
              <a:rPr lang="en-US" sz="1600" dirty="0" err="1" smtClean="0"/>
              <a:t>uW</a:t>
            </a:r>
            <a:endParaRPr lang="en-US" sz="1600" dirty="0" smtClean="0"/>
          </a:p>
          <a:p>
            <a:r>
              <a:rPr lang="en-US" sz="1600" dirty="0" smtClean="0"/>
              <a:t>Average Power from Cap:</a:t>
            </a:r>
          </a:p>
          <a:p>
            <a:pPr marL="0" indent="0">
              <a:buNone/>
            </a:pPr>
            <a:r>
              <a:rPr lang="en-US" sz="1600" dirty="0" smtClean="0"/>
              <a:t>                    -48.7  </a:t>
            </a:r>
            <a:r>
              <a:rPr lang="en-US" sz="1600" dirty="0" err="1" smtClean="0"/>
              <a:t>uW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0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229" y="381000"/>
            <a:ext cx="7772400" cy="1470025"/>
          </a:xfrm>
        </p:spPr>
        <p:txBody>
          <a:bodyPr/>
          <a:lstStyle/>
          <a:p>
            <a:r>
              <a:rPr lang="en-US" b="1" dirty="0" smtClean="0"/>
              <a:t>Compare Storage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419600"/>
            <a:ext cx="6553200" cy="20574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i="1" dirty="0"/>
              <a:t>Blocks being tested: Boost Converter &amp;</a:t>
            </a:r>
            <a:r>
              <a:rPr lang="en-US" i="1" dirty="0" smtClean="0"/>
              <a:t>Cap, Boost </a:t>
            </a:r>
            <a:r>
              <a:rPr lang="en-US" i="1" dirty="0"/>
              <a:t>Converter &amp; </a:t>
            </a:r>
            <a:r>
              <a:rPr lang="en-US" i="1" dirty="0" smtClean="0"/>
              <a:t>Re-chargeable </a:t>
            </a:r>
            <a:r>
              <a:rPr lang="en-US" i="1" dirty="0"/>
              <a:t>Battery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•    Vary load current </a:t>
            </a:r>
            <a:r>
              <a:rPr lang="en-US" dirty="0" err="1"/>
              <a:t>I_load</a:t>
            </a:r>
            <a:r>
              <a:rPr lang="en-US" dirty="0"/>
              <a:t> (with current spikes and constant draw characteristics)</a:t>
            </a:r>
            <a:br>
              <a:rPr lang="en-US" dirty="0"/>
            </a:br>
            <a:r>
              <a:rPr lang="en-US" dirty="0"/>
              <a:t>•    Measure performance through its node output voltage profile: lifetime, delay (waiting time between operation modes)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9799"/>
            <a:ext cx="3594459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1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673</Words>
  <Application>Microsoft Office PowerPoint</Application>
  <PresentationFormat>On-screen Show (4:3)</PresentationFormat>
  <Paragraphs>102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SUPR E-Harv  Model Simulations</vt:lpstr>
      <vt:lpstr>Storage Node  Output Voltage Profile </vt:lpstr>
      <vt:lpstr>PowerPoint Presentation</vt:lpstr>
      <vt:lpstr>Boost Converter Output Current</vt:lpstr>
      <vt:lpstr>PowerPoint Presentation</vt:lpstr>
      <vt:lpstr>Adjusted Load Current and Corresponding Node Voltage</vt:lpstr>
      <vt:lpstr>Boost Converter Conversion Efficiency Profile</vt:lpstr>
      <vt:lpstr>Energy (J) on Capacitor &amp; Instantaneous Power(W) Supplied to Cap Over Time </vt:lpstr>
      <vt:lpstr>Compare Storage Types</vt:lpstr>
      <vt:lpstr>PowerPoint Presentation</vt:lpstr>
      <vt:lpstr>Battery Voltage Over Time (charging only) Initial Voltage = 1V</vt:lpstr>
      <vt:lpstr>Battery Voltage Over Time (charging and discharging) Initial Voltage = 1.35V,  no Vclamp</vt:lpstr>
      <vt:lpstr>Battery Voltage Over Time (discharging) Initial Voltage = 1.35V,  no Vclamp</vt:lpstr>
      <vt:lpstr>DC-DC Converter Efficiency Profile</vt:lpstr>
      <vt:lpstr>PowerPoint Presentation</vt:lpstr>
      <vt:lpstr>DC-DC Conversion Efficiency  vs Changing Load Current (with VDD constant)</vt:lpstr>
      <vt:lpstr>DC-DC Conversion Efficiency  vs Changing Output Voltage (with I_load constant)</vt:lpstr>
      <vt:lpstr>DC-DC Conversion Efficiency  vs Changing Load Current and VDD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cd8dz</dc:creator>
  <cp:lastModifiedBy>cd8dz</cp:lastModifiedBy>
  <cp:revision>204</cp:revision>
  <dcterms:created xsi:type="dcterms:W3CDTF">2006-08-16T00:00:00Z</dcterms:created>
  <dcterms:modified xsi:type="dcterms:W3CDTF">2012-08-01T06:25:35Z</dcterms:modified>
</cp:coreProperties>
</file>